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11" r:id="rId3"/>
    <p:sldId id="310" r:id="rId4"/>
    <p:sldId id="309" r:id="rId5"/>
    <p:sldId id="308" r:id="rId6"/>
    <p:sldId id="304" r:id="rId7"/>
    <p:sldId id="303" r:id="rId8"/>
    <p:sldId id="302" r:id="rId9"/>
    <p:sldId id="307" r:id="rId10"/>
    <p:sldId id="312" r:id="rId11"/>
    <p:sldId id="306" r:id="rId12"/>
    <p:sldId id="305" r:id="rId13"/>
    <p:sldId id="321" r:id="rId14"/>
    <p:sldId id="298" r:id="rId15"/>
    <p:sldId id="301" r:id="rId16"/>
    <p:sldId id="313" r:id="rId17"/>
    <p:sldId id="314" r:id="rId18"/>
    <p:sldId id="316" r:id="rId19"/>
    <p:sldId id="315" r:id="rId20"/>
    <p:sldId id="317" r:id="rId21"/>
    <p:sldId id="318" r:id="rId22"/>
    <p:sldId id="319" r:id="rId23"/>
    <p:sldId id="320" r:id="rId24"/>
    <p:sldId id="256" r:id="rId25"/>
    <p:sldId id="32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656E8B-0E84-54F8-9A78-8F1B8357A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56D04DA-6DB3-2CB4-2927-4033A73B8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DE8CED-FADE-428C-8CAC-CC54FF3F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C95150-D447-8D92-674D-EE6C0E7A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A5E9AE-1ACA-9C3A-6163-D79CCE16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21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A3A9A8-1F2D-33F8-1FD7-3C6BC42C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CF01745-6DC7-1F59-076C-6D7C43ACD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EE0623-48C2-5A06-1AFE-4AE106DC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ADCAFB-B73A-0607-3D3C-D1CF0429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73ECCC-0219-0220-FB29-1D529F48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0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803628-1180-C3A3-A86E-B2D78B30E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CCA3E2-6FB0-45F6-BFEA-3C13E02FE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754698-9F9B-67F2-2C4F-5C972603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7D2156-D266-2CE6-2815-009B80D2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3707EF-3104-93EB-1988-8D5AF49D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05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5A427-2394-2B57-7219-DF0EF018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5B0D0F-6F1C-EC12-8137-83A95A0FF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03FB84-F5F3-FBB8-4CD5-7875896D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5B3868-9C9E-C119-1C19-53B7DEF1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D5809B-37C9-C33F-C5FC-0A6A14E3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62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BEBF9-DF70-5A4D-4E7D-4E7D365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26829A-B258-F316-C357-6007D7D9C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491916-9889-DF2A-E16B-A271942C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A2D508-E3E3-E77A-BB14-D30C2A20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AD6127-1AEB-CFC3-4627-2D0E60B8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43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A59731-A433-0BC7-83AF-92EE85E8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5DBB6F-410D-1C6F-7A73-0F10670B8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CEA411-DD24-3EF1-AAF0-980D55EF4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B960A9-26C5-A09C-93C9-4487D31B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D289B1-11C3-2065-DBD4-9DAADD02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E840E6-36FE-FFE8-160F-BB8277F5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6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9DC915-EDDE-024E-7103-D2B03F7D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54761A-32D4-6B19-C5C8-A7233076C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D8E1AC5-2D8E-B531-DF6B-DBBA1DB17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2FB843-520A-1583-6C35-DA3B12E5B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28EA1B-8C3E-2EA1-15D8-49B35E96A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E2C7FCE-2D26-C0E3-7DE8-8D0DD91C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57CAF94-A148-7A70-14BC-01662618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BFAA44C-0FDB-D54A-B829-6555C480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66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CA1769-2156-8A29-8BAE-CD8A4D92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A666C3-F19D-BF19-A590-60A569F41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8D60FB-52C2-BCF7-95D1-2C543C92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6C088B-E129-A39D-FF51-4F8761C1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07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538D014-CC3B-A50B-7E4C-D5380F9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7F7FD9-EA2E-BFED-953E-C975EDAA3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DC94AD-A7F7-F7A5-5CA8-1994C937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87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F3C67-1301-184C-62F1-E88670149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62B1F-3CFA-2972-A62A-AFD65C94A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E02FC0-A158-C58F-08E7-2540FCA76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6EE0F7-39B4-C239-8CF8-786BEAEB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19060C-F874-DE30-C97E-9408BD414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80702E-A4F5-654B-823B-46422590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29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CF694-4184-21CF-1A40-EC82D698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9FC40D8-1C99-D379-BDFC-0666E3C36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4097EE-1A23-9051-B11F-3C56B636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9FF0C2-0F72-C1FC-A388-E63A3CEC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98D5B4-071D-0374-A3D0-8E467938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6ECF62-AD30-0CDA-3C3E-0DDD99D8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01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0162A8-231C-AAD7-0865-45521681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8947DE-2436-0E97-487A-5F97D52D2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12BBED-9A5B-5C87-74E6-33C0896F8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BABCB-B2F6-40D1-BECC-FF6C6EBF13C9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C1663-9DA5-14DE-7C4E-B8C851049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03E3B3-EA58-8513-AE77-B20F80C35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7A39D-1350-4B3E-9E56-0B276012F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1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6"/>
          <a:stretch/>
        </p:blipFill>
        <p:spPr>
          <a:xfrm>
            <a:off x="1524002" y="0"/>
            <a:ext cx="9194275" cy="3048000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1797891" y="2908355"/>
            <a:ext cx="8387510" cy="1790700"/>
          </a:xfrm>
        </p:spPr>
        <p:txBody>
          <a:bodyPr>
            <a:normAutofit/>
          </a:bodyPr>
          <a:lstStyle/>
          <a:p>
            <a:pPr algn="l"/>
            <a:r>
              <a:rPr lang="fr-FR" sz="3600" dirty="0"/>
              <a:t>Exploration de données par les analyses multivariées : analyses multi-tables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1797891" y="5755280"/>
            <a:ext cx="6007923" cy="931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Version mars 2023</a:t>
            </a:r>
          </a:p>
          <a:p>
            <a:pPr marL="0" indent="0">
              <a:buNone/>
            </a:pPr>
            <a:r>
              <a:rPr lang="fr-FR" sz="1400" dirty="0"/>
              <a:t>Jean-Yves </a:t>
            </a:r>
            <a:r>
              <a:rPr lang="fr-FR" sz="1400" dirty="0" err="1"/>
              <a:t>Barnagaud</a:t>
            </a:r>
            <a:r>
              <a:rPr lang="fr-FR" sz="1400" dirty="0"/>
              <a:t> – EPHE : </a:t>
            </a:r>
          </a:p>
          <a:p>
            <a:pPr marL="0" indent="0">
              <a:buNone/>
            </a:pPr>
            <a:r>
              <a:rPr lang="fr-FR" sz="1400" dirty="0"/>
              <a:t>jean-yves.barnagaud@ephe.psl.eu</a:t>
            </a:r>
            <a:endParaRPr lang="fr-FR" sz="1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73" y="6077030"/>
            <a:ext cx="3188295" cy="54325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EDF52F-A1F1-49A7-9D42-807320EF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7765D-F622-4BC4-AC55-80A3CC4A834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00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9F5BB3C-605E-F587-4AB1-8E094032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61" y="414551"/>
            <a:ext cx="6391275" cy="62960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5C9A4E-A021-1F50-EEEB-8FF1FEE92EB7}"/>
              </a:ext>
            </a:extLst>
          </p:cNvPr>
          <p:cNvSpPr txBox="1"/>
          <p:nvPr/>
        </p:nvSpPr>
        <p:spPr>
          <a:xfrm>
            <a:off x="7469312" y="1561672"/>
            <a:ext cx="40480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Trouver le meilleur </a:t>
            </a:r>
            <a:r>
              <a:rPr lang="fr-FR" sz="2800" b="1" u="sng" dirty="0">
                <a:latin typeface="Century Gothic" panose="020B0502020202020204" pitchFamily="34" charset="0"/>
              </a:rPr>
              <a:t>compromis</a:t>
            </a:r>
            <a:r>
              <a:rPr lang="fr-FR" sz="2800" dirty="0">
                <a:latin typeface="Century Gothic" panose="020B0502020202020204" pitchFamily="34" charset="0"/>
              </a:rPr>
              <a:t> entre réduction de dimensionnalité, si possible dans un </a:t>
            </a:r>
            <a:r>
              <a:rPr lang="fr-FR" sz="2800" b="1" u="sng" dirty="0">
                <a:latin typeface="Century Gothic" panose="020B0502020202020204" pitchFamily="34" charset="0"/>
              </a:rPr>
              <a:t>espace euclidien</a:t>
            </a:r>
            <a:r>
              <a:rPr lang="fr-FR" sz="2800" dirty="0">
                <a:latin typeface="Century Gothic" panose="020B0502020202020204" pitchFamily="34" charset="0"/>
              </a:rPr>
              <a:t>, et préservation des </a:t>
            </a:r>
            <a:r>
              <a:rPr lang="fr-FR" sz="2800" b="1" u="sng" dirty="0">
                <a:latin typeface="Century Gothic" panose="020B0502020202020204" pitchFamily="34" charset="0"/>
              </a:rPr>
              <a:t>dissimilarités réelles</a:t>
            </a:r>
            <a:r>
              <a:rPr lang="fr-FR" sz="2800" dirty="0">
                <a:latin typeface="Century Gothic" panose="020B0502020202020204" pitchFamily="34" charset="0"/>
              </a:rPr>
              <a:t> entre individus</a:t>
            </a:r>
            <a:endParaRPr lang="fr-F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9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enthèses 3">
            <a:extLst>
              <a:ext uri="{FF2B5EF4-FFF2-40B4-BE49-F238E27FC236}">
                <a16:creationId xmlns:a16="http://schemas.microsoft.com/office/drawing/2014/main" id="{8455C9C1-5E34-E172-DCBE-92FAAACADA7F}"/>
              </a:ext>
            </a:extLst>
          </p:cNvPr>
          <p:cNvSpPr/>
          <p:nvPr/>
        </p:nvSpPr>
        <p:spPr>
          <a:xfrm>
            <a:off x="3236358" y="133564"/>
            <a:ext cx="5250095" cy="2455523"/>
          </a:xfrm>
          <a:prstGeom prst="bracketPair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CC038D-65AB-0B4C-6F36-75CA9F920454}"/>
              </a:ext>
            </a:extLst>
          </p:cNvPr>
          <p:cNvSpPr txBox="1"/>
          <p:nvPr/>
        </p:nvSpPr>
        <p:spPr>
          <a:xfrm>
            <a:off x="4089114" y="1001303"/>
            <a:ext cx="3955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Century Gothic" panose="020B0502020202020204" pitchFamily="34" charset="0"/>
              </a:rPr>
              <a:t>K &gt; 5 dimensions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6B4997C-7E16-7560-F2DF-741AA4DFB92D}"/>
              </a:ext>
            </a:extLst>
          </p:cNvPr>
          <p:cNvCxnSpPr>
            <a:cxnSpLocks/>
          </p:cNvCxnSpPr>
          <p:nvPr/>
        </p:nvCxnSpPr>
        <p:spPr>
          <a:xfrm>
            <a:off x="3873356" y="2710448"/>
            <a:ext cx="1726059" cy="762216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6197378-531B-FC96-73A7-86DBD376353E}"/>
              </a:ext>
            </a:extLst>
          </p:cNvPr>
          <p:cNvCxnSpPr>
            <a:cxnSpLocks/>
          </p:cNvCxnSpPr>
          <p:nvPr/>
        </p:nvCxnSpPr>
        <p:spPr>
          <a:xfrm>
            <a:off x="4479531" y="2589087"/>
            <a:ext cx="1119884" cy="883577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FFB7EB4-68CA-F6BA-73D4-37F34D70F4E3}"/>
              </a:ext>
            </a:extLst>
          </p:cNvPr>
          <p:cNvCxnSpPr>
            <a:cxnSpLocks/>
          </p:cNvCxnSpPr>
          <p:nvPr/>
        </p:nvCxnSpPr>
        <p:spPr>
          <a:xfrm>
            <a:off x="5599415" y="2656722"/>
            <a:ext cx="0" cy="800104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D61A4A8-A3F6-899C-C926-CCCA9CB0F8C2}"/>
              </a:ext>
            </a:extLst>
          </p:cNvPr>
          <p:cNvCxnSpPr>
            <a:cxnSpLocks/>
          </p:cNvCxnSpPr>
          <p:nvPr/>
        </p:nvCxnSpPr>
        <p:spPr>
          <a:xfrm flipH="1">
            <a:off x="5599415" y="2589087"/>
            <a:ext cx="1253447" cy="867739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0B75CF3-2948-67E0-C58B-4D3CFDBC8DED}"/>
              </a:ext>
            </a:extLst>
          </p:cNvPr>
          <p:cNvCxnSpPr>
            <a:cxnSpLocks/>
          </p:cNvCxnSpPr>
          <p:nvPr/>
        </p:nvCxnSpPr>
        <p:spPr>
          <a:xfrm flipH="1">
            <a:off x="5599415" y="2665287"/>
            <a:ext cx="2147298" cy="791539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897DCD7E-1275-9B4E-F70B-F6F55E2EADA5}"/>
              </a:ext>
            </a:extLst>
          </p:cNvPr>
          <p:cNvSpPr txBox="1"/>
          <p:nvPr/>
        </p:nvSpPr>
        <p:spPr>
          <a:xfrm>
            <a:off x="3791162" y="3517825"/>
            <a:ext cx="3955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Century Gothic" panose="020B0502020202020204" pitchFamily="34" charset="0"/>
              </a:rPr>
              <a:t>k &lt; K dimensions 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786AC0C-32D6-DAEF-C019-BA3AE4E9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2" y="4268914"/>
            <a:ext cx="3545085" cy="193396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3F8E1E4-14D7-EB65-FF3F-5F3BCAB8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87752" y="4163733"/>
            <a:ext cx="2076772" cy="181555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2B9BA3F-6B38-0D59-0816-B460C715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229" y="4069140"/>
            <a:ext cx="23526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57D88343-8D66-A973-CA1B-ECE60B3A661D}"/>
              </a:ext>
            </a:extLst>
          </p:cNvPr>
          <p:cNvSpPr txBox="1"/>
          <p:nvPr/>
        </p:nvSpPr>
        <p:spPr>
          <a:xfrm>
            <a:off x="610481" y="6202878"/>
            <a:ext cx="395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AI (réseaux de neurones)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FA140C-38BF-C972-7F15-8773A0EE24C2}"/>
              </a:ext>
            </a:extLst>
          </p:cNvPr>
          <p:cNvSpPr txBox="1"/>
          <p:nvPr/>
        </p:nvSpPr>
        <p:spPr>
          <a:xfrm>
            <a:off x="4355804" y="6018211"/>
            <a:ext cx="3955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Optimisation par algorithmes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622988E-8074-E565-C01B-612D38B5E50E}"/>
              </a:ext>
            </a:extLst>
          </p:cNvPr>
          <p:cNvSpPr txBox="1"/>
          <p:nvPr/>
        </p:nvSpPr>
        <p:spPr>
          <a:xfrm>
            <a:off x="8567772" y="5930048"/>
            <a:ext cx="3699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Décomposition de matrices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2412D5-7C98-F3EF-6880-3EBE8566EA5C}"/>
              </a:ext>
            </a:extLst>
          </p:cNvPr>
          <p:cNvSpPr/>
          <p:nvPr/>
        </p:nvSpPr>
        <p:spPr>
          <a:xfrm>
            <a:off x="8486453" y="3490644"/>
            <a:ext cx="3545083" cy="3295436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67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8BEFC8-9FCB-4651-9E54-1D729451715F}"/>
              </a:ext>
            </a:extLst>
          </p:cNvPr>
          <p:cNvSpPr/>
          <p:nvPr/>
        </p:nvSpPr>
        <p:spPr>
          <a:xfrm>
            <a:off x="4694047" y="5089092"/>
            <a:ext cx="1695237" cy="17091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arenthèses 4">
            <a:extLst>
              <a:ext uri="{FF2B5EF4-FFF2-40B4-BE49-F238E27FC236}">
                <a16:creationId xmlns:a16="http://schemas.microsoft.com/office/drawing/2014/main" id="{7A4551FD-F200-48B4-462C-F07BABF678B8}"/>
              </a:ext>
            </a:extLst>
          </p:cNvPr>
          <p:cNvSpPr/>
          <p:nvPr/>
        </p:nvSpPr>
        <p:spPr>
          <a:xfrm>
            <a:off x="4618441" y="3930188"/>
            <a:ext cx="1507525" cy="675949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enthèses 5">
            <a:extLst>
              <a:ext uri="{FF2B5EF4-FFF2-40B4-BE49-F238E27FC236}">
                <a16:creationId xmlns:a16="http://schemas.microsoft.com/office/drawing/2014/main" id="{3460105D-03FA-4F7B-5503-7AEAE47BA7A9}"/>
              </a:ext>
            </a:extLst>
          </p:cNvPr>
          <p:cNvSpPr/>
          <p:nvPr/>
        </p:nvSpPr>
        <p:spPr>
          <a:xfrm>
            <a:off x="4797555" y="57059"/>
            <a:ext cx="1168399" cy="1044602"/>
          </a:xfrm>
          <a:prstGeom prst="bracketPai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E7699E-B3AA-055B-50F5-F41E1EFD55B7}"/>
              </a:ext>
            </a:extLst>
          </p:cNvPr>
          <p:cNvSpPr txBox="1"/>
          <p:nvPr/>
        </p:nvSpPr>
        <p:spPr>
          <a:xfrm>
            <a:off x="5054501" y="0"/>
            <a:ext cx="78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variables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8CC0BB9-F22A-300C-4226-CE55F91BFD00}"/>
              </a:ext>
            </a:extLst>
          </p:cNvPr>
          <p:cNvSpPr txBox="1"/>
          <p:nvPr/>
        </p:nvSpPr>
        <p:spPr>
          <a:xfrm rot="16200000">
            <a:off x="4516252" y="393700"/>
            <a:ext cx="78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individus</a:t>
            </a:r>
          </a:p>
        </p:txBody>
      </p:sp>
      <p:sp>
        <p:nvSpPr>
          <p:cNvPr id="9" name="Parenthèses 8">
            <a:extLst>
              <a:ext uri="{FF2B5EF4-FFF2-40B4-BE49-F238E27FC236}">
                <a16:creationId xmlns:a16="http://schemas.microsoft.com/office/drawing/2014/main" id="{2461E9C2-A554-7605-0874-0A43872B435A}"/>
              </a:ext>
            </a:extLst>
          </p:cNvPr>
          <p:cNvSpPr/>
          <p:nvPr/>
        </p:nvSpPr>
        <p:spPr>
          <a:xfrm>
            <a:off x="4935025" y="1470351"/>
            <a:ext cx="917374" cy="1015574"/>
          </a:xfrm>
          <a:prstGeom prst="bracketPai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FADF81-4439-08C7-26BF-2B2F073D1666}"/>
              </a:ext>
            </a:extLst>
          </p:cNvPr>
          <p:cNvSpPr txBox="1"/>
          <p:nvPr/>
        </p:nvSpPr>
        <p:spPr>
          <a:xfrm>
            <a:off x="5026151" y="383595"/>
            <a:ext cx="136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 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D60937-6D9D-1D63-58D5-3A0A278D190C}"/>
              </a:ext>
            </a:extLst>
          </p:cNvPr>
          <p:cNvSpPr txBox="1"/>
          <p:nvPr/>
        </p:nvSpPr>
        <p:spPr>
          <a:xfrm>
            <a:off x="4618441" y="1478568"/>
            <a:ext cx="1601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individus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B8B6A3D-075A-D60F-1B2D-C7ED373AFF03}"/>
              </a:ext>
            </a:extLst>
          </p:cNvPr>
          <p:cNvSpPr txBox="1"/>
          <p:nvPr/>
        </p:nvSpPr>
        <p:spPr>
          <a:xfrm rot="16200000">
            <a:off x="4632069" y="1837097"/>
            <a:ext cx="78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individus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195D5B4-C2C6-ACB8-25F8-D59F559EE2D3}"/>
              </a:ext>
            </a:extLst>
          </p:cNvPr>
          <p:cNvCxnSpPr/>
          <p:nvPr/>
        </p:nvCxnSpPr>
        <p:spPr>
          <a:xfrm flipH="1">
            <a:off x="5393712" y="4508648"/>
            <a:ext cx="0" cy="561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ED9EBA0-FBC4-5B15-9581-56AF891B8CA8}"/>
                  </a:ext>
                </a:extLst>
              </p:cNvPr>
              <p:cNvSpPr txBox="1"/>
              <p:nvPr/>
            </p:nvSpPr>
            <p:spPr>
              <a:xfrm>
                <a:off x="4682774" y="4190208"/>
                <a:ext cx="12261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𝑣𝑒𝑐𝑡𝑒𝑢𝑟𝑠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𝑝𝑟𝑜𝑝𝑟𝑒𝑠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ED9EBA0-FBC4-5B15-9581-56AF891B8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774" y="4190208"/>
                <a:ext cx="1226170" cy="184666"/>
              </a:xfrm>
              <a:prstGeom prst="rect">
                <a:avLst/>
              </a:prstGeom>
              <a:blipFill>
                <a:blip r:embed="rId2"/>
                <a:stretch>
                  <a:fillRect l="-1990" r="-2488" b="-193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F4FDE93-F951-3DD9-71A8-53AB969895D1}"/>
                  </a:ext>
                </a:extLst>
              </p:cNvPr>
              <p:cNvSpPr txBox="1"/>
              <p:nvPr/>
            </p:nvSpPr>
            <p:spPr>
              <a:xfrm>
                <a:off x="4971435" y="3127415"/>
                <a:ext cx="953531" cy="521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F4FDE93-F951-3DD9-71A8-53AB96989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35" y="3127415"/>
                <a:ext cx="953531" cy="521746"/>
              </a:xfrm>
              <a:prstGeom prst="rect">
                <a:avLst/>
              </a:prstGeom>
              <a:blipFill>
                <a:blip r:embed="rId3"/>
                <a:stretch>
                  <a:fillRect l="-36538" t="-144186" r="-97436" b="-20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02BDD9EA-2342-88C7-E04D-FC175CE919AA}"/>
              </a:ext>
            </a:extLst>
          </p:cNvPr>
          <p:cNvSpPr txBox="1"/>
          <p:nvPr/>
        </p:nvSpPr>
        <p:spPr>
          <a:xfrm>
            <a:off x="4894721" y="2932694"/>
            <a:ext cx="123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Inertie totale: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122F20-7B77-C835-3B14-A4F7234DF066}"/>
              </a:ext>
            </a:extLst>
          </p:cNvPr>
          <p:cNvSpPr/>
          <p:nvPr/>
        </p:nvSpPr>
        <p:spPr>
          <a:xfrm>
            <a:off x="5217314" y="1757329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d</a:t>
            </a:r>
            <a:r>
              <a:rPr lang="fr-FR" baseline="-25000" dirty="0" err="1"/>
              <a:t>i,j</a:t>
            </a:r>
            <a:endParaRPr lang="fr-FR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959F87D-A2A0-CF3E-78A1-3282C56E0FC6}"/>
              </a:ext>
            </a:extLst>
          </p:cNvPr>
          <p:cNvCxnSpPr/>
          <p:nvPr/>
        </p:nvCxnSpPr>
        <p:spPr>
          <a:xfrm>
            <a:off x="5393712" y="933735"/>
            <a:ext cx="0" cy="572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D5FE9D7-54E7-F15E-B3CA-F3A6BE470281}"/>
              </a:ext>
            </a:extLst>
          </p:cNvPr>
          <p:cNvCxnSpPr/>
          <p:nvPr/>
        </p:nvCxnSpPr>
        <p:spPr>
          <a:xfrm>
            <a:off x="5381656" y="2309192"/>
            <a:ext cx="0" cy="659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A5087C6-D4EC-B64B-71AF-54B8C076D89A}"/>
              </a:ext>
            </a:extLst>
          </p:cNvPr>
          <p:cNvCxnSpPr/>
          <p:nvPr/>
        </p:nvCxnSpPr>
        <p:spPr>
          <a:xfrm>
            <a:off x="4969046" y="5871863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B6535F3-0F09-636C-012B-0118917CFB48}"/>
              </a:ext>
            </a:extLst>
          </p:cNvPr>
          <p:cNvCxnSpPr/>
          <p:nvPr/>
        </p:nvCxnSpPr>
        <p:spPr>
          <a:xfrm flipV="1">
            <a:off x="5497069" y="5329203"/>
            <a:ext cx="0" cy="110913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A938DB0D-18A6-6A00-B445-430A693601F1}"/>
              </a:ext>
            </a:extLst>
          </p:cNvPr>
          <p:cNvSpPr/>
          <p:nvPr/>
        </p:nvSpPr>
        <p:spPr>
          <a:xfrm>
            <a:off x="5116408" y="5604369"/>
            <a:ext cx="64952" cy="611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BBEEB67-94A2-220A-DD2E-59C005739573}"/>
              </a:ext>
            </a:extLst>
          </p:cNvPr>
          <p:cNvSpPr/>
          <p:nvPr/>
        </p:nvSpPr>
        <p:spPr>
          <a:xfrm>
            <a:off x="5268808" y="5756769"/>
            <a:ext cx="64952" cy="611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0221385-19A9-058F-047A-DC58B4403686}"/>
              </a:ext>
            </a:extLst>
          </p:cNvPr>
          <p:cNvSpPr/>
          <p:nvPr/>
        </p:nvSpPr>
        <p:spPr>
          <a:xfrm>
            <a:off x="5686533" y="5575927"/>
            <a:ext cx="64952" cy="611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2A5ADBEC-DFC1-CCD8-3BA8-702AF744A5C7}"/>
              </a:ext>
            </a:extLst>
          </p:cNvPr>
          <p:cNvSpPr/>
          <p:nvPr/>
        </p:nvSpPr>
        <p:spPr>
          <a:xfrm>
            <a:off x="5293362" y="5629768"/>
            <a:ext cx="64952" cy="611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CF2A9A-B0E7-A8F2-975D-D67BE17BA4E1}"/>
              </a:ext>
            </a:extLst>
          </p:cNvPr>
          <p:cNvSpPr/>
          <p:nvPr/>
        </p:nvSpPr>
        <p:spPr>
          <a:xfrm>
            <a:off x="5621581" y="6076654"/>
            <a:ext cx="64952" cy="611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6FDA36E-CF46-DEB7-9B81-0D6D798F621F}"/>
              </a:ext>
            </a:extLst>
          </p:cNvPr>
          <p:cNvSpPr/>
          <p:nvPr/>
        </p:nvSpPr>
        <p:spPr>
          <a:xfrm>
            <a:off x="5773981" y="6229054"/>
            <a:ext cx="64952" cy="611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BF2684C-8595-70C0-92F6-2A8D887FD631}"/>
              </a:ext>
            </a:extLst>
          </p:cNvPr>
          <p:cNvSpPr/>
          <p:nvPr/>
        </p:nvSpPr>
        <p:spPr>
          <a:xfrm>
            <a:off x="5794429" y="6099934"/>
            <a:ext cx="64952" cy="611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23EE21E-C28B-356C-485F-27451262F781}"/>
              </a:ext>
            </a:extLst>
          </p:cNvPr>
          <p:cNvSpPr txBox="1"/>
          <p:nvPr/>
        </p:nvSpPr>
        <p:spPr>
          <a:xfrm>
            <a:off x="4667817" y="6496801"/>
            <a:ext cx="1695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Plan euclidien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36902B7-DBF4-B17B-F1CA-400575085B02}"/>
              </a:ext>
            </a:extLst>
          </p:cNvPr>
          <p:cNvCxnSpPr/>
          <p:nvPr/>
        </p:nvCxnSpPr>
        <p:spPr>
          <a:xfrm flipH="1">
            <a:off x="5418698" y="3649161"/>
            <a:ext cx="0" cy="467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4E56CF0-6FB5-B191-D19A-849DC865A094}"/>
              </a:ext>
            </a:extLst>
          </p:cNvPr>
          <p:cNvCxnSpPr/>
          <p:nvPr/>
        </p:nvCxnSpPr>
        <p:spPr>
          <a:xfrm>
            <a:off x="6003023" y="3322601"/>
            <a:ext cx="6873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renthèses 31">
            <a:extLst>
              <a:ext uri="{FF2B5EF4-FFF2-40B4-BE49-F238E27FC236}">
                <a16:creationId xmlns:a16="http://schemas.microsoft.com/office/drawing/2014/main" id="{2E119D34-AE95-3E9E-3B0A-F5E9A8ECBF11}"/>
              </a:ext>
            </a:extLst>
          </p:cNvPr>
          <p:cNvSpPr/>
          <p:nvPr/>
        </p:nvSpPr>
        <p:spPr>
          <a:xfrm>
            <a:off x="6757853" y="2984626"/>
            <a:ext cx="1507525" cy="675949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1B5F5823-28F0-1D2D-C039-BB97358811C0}"/>
                  </a:ext>
                </a:extLst>
              </p:cNvPr>
              <p:cNvSpPr txBox="1"/>
              <p:nvPr/>
            </p:nvSpPr>
            <p:spPr>
              <a:xfrm>
                <a:off x="6940866" y="3230268"/>
                <a:ext cx="115082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𝑣𝑎𝑙𝑒𝑢𝑟𝑠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𝑝𝑟𝑜𝑝𝑟𝑒𝑠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1B5F5823-28F0-1D2D-C039-BB973588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866" y="3230268"/>
                <a:ext cx="1150828" cy="184666"/>
              </a:xfrm>
              <a:prstGeom prst="rect">
                <a:avLst/>
              </a:prstGeom>
              <a:blipFill>
                <a:blip r:embed="rId4"/>
                <a:stretch>
                  <a:fillRect l="-3191" r="-3191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E777BB8F-B7D5-7139-532C-300E4D973D3A}"/>
              </a:ext>
            </a:extLst>
          </p:cNvPr>
          <p:cNvSpPr/>
          <p:nvPr/>
        </p:nvSpPr>
        <p:spPr>
          <a:xfrm>
            <a:off x="6836547" y="4108716"/>
            <a:ext cx="1428831" cy="1467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9058FE3-6004-3D4B-A9B2-25398DBF9759}"/>
              </a:ext>
            </a:extLst>
          </p:cNvPr>
          <p:cNvCxnSpPr/>
          <p:nvPr/>
        </p:nvCxnSpPr>
        <p:spPr>
          <a:xfrm flipH="1">
            <a:off x="7536212" y="3528272"/>
            <a:ext cx="0" cy="561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FF9151DF-8F1E-0C40-D1D0-299C86BA96A2}"/>
              </a:ext>
            </a:extLst>
          </p:cNvPr>
          <p:cNvSpPr txBox="1"/>
          <p:nvPr/>
        </p:nvSpPr>
        <p:spPr>
          <a:xfrm>
            <a:off x="6688593" y="5260542"/>
            <a:ext cx="1695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Éboulis des variances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F42071C-F54B-C189-3F8F-E6206B0E4BAB}"/>
              </a:ext>
            </a:extLst>
          </p:cNvPr>
          <p:cNvCxnSpPr/>
          <p:nvPr/>
        </p:nvCxnSpPr>
        <p:spPr>
          <a:xfrm flipH="1" flipV="1">
            <a:off x="6962728" y="4261116"/>
            <a:ext cx="0" cy="827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98720619-788D-2E3B-2FA5-079187721479}"/>
              </a:ext>
            </a:extLst>
          </p:cNvPr>
          <p:cNvCxnSpPr/>
          <p:nvPr/>
        </p:nvCxnSpPr>
        <p:spPr>
          <a:xfrm>
            <a:off x="6962728" y="5081880"/>
            <a:ext cx="1150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FBE3472-F7CE-3854-F0AB-660D21D76F64}"/>
              </a:ext>
            </a:extLst>
          </p:cNvPr>
          <p:cNvSpPr/>
          <p:nvPr/>
        </p:nvSpPr>
        <p:spPr>
          <a:xfrm>
            <a:off x="6988959" y="4441377"/>
            <a:ext cx="92990" cy="6005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0E8C94-DC07-E6DA-B19B-B400EFCAFAC8}"/>
              </a:ext>
            </a:extLst>
          </p:cNvPr>
          <p:cNvSpPr/>
          <p:nvPr/>
        </p:nvSpPr>
        <p:spPr>
          <a:xfrm>
            <a:off x="7088910" y="4536355"/>
            <a:ext cx="92990" cy="504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082E38-7A03-3CCF-E151-D8422B58EC5E}"/>
              </a:ext>
            </a:extLst>
          </p:cNvPr>
          <p:cNvSpPr/>
          <p:nvPr/>
        </p:nvSpPr>
        <p:spPr>
          <a:xfrm>
            <a:off x="7184160" y="4682405"/>
            <a:ext cx="9299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0488A-B291-C3F9-FCD4-96874709FD1B}"/>
              </a:ext>
            </a:extLst>
          </p:cNvPr>
          <p:cNvSpPr/>
          <p:nvPr/>
        </p:nvSpPr>
        <p:spPr>
          <a:xfrm>
            <a:off x="7279410" y="4853855"/>
            <a:ext cx="9299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A956153-E5A1-B3B9-CDB2-66EDE60C4F49}"/>
              </a:ext>
            </a:extLst>
          </p:cNvPr>
          <p:cNvSpPr txBox="1"/>
          <p:nvPr/>
        </p:nvSpPr>
        <p:spPr>
          <a:xfrm>
            <a:off x="2761321" y="261610"/>
            <a:ext cx="18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/>
              <a:t>Table des observations (individus x variables, sites x espèces…)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46DA4EA-6E4E-4E8B-CBF8-875A136E28A5}"/>
              </a:ext>
            </a:extLst>
          </p:cNvPr>
          <p:cNvSpPr txBox="1"/>
          <p:nvPr/>
        </p:nvSpPr>
        <p:spPr>
          <a:xfrm>
            <a:off x="2973304" y="1628436"/>
            <a:ext cx="169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/>
              <a:t>Matrice de </a:t>
            </a:r>
            <a:r>
              <a:rPr lang="fr-FR" sz="1200" i="1" dirty="0" err="1"/>
              <a:t>dissimilarités</a:t>
            </a:r>
            <a:r>
              <a:rPr lang="fr-FR" sz="1200" i="1" dirty="0"/>
              <a:t> (individus x individus, sites x sites…)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6E4AB2A-51A6-EE9A-967B-0A1AE7ACA23B}"/>
              </a:ext>
            </a:extLst>
          </p:cNvPr>
          <p:cNvSpPr txBox="1"/>
          <p:nvPr/>
        </p:nvSpPr>
        <p:spPr>
          <a:xfrm>
            <a:off x="2973304" y="2896933"/>
            <a:ext cx="1694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/>
              <a:t>Inertie totale : mesure de l’hétérogénéité entre toutes les paires d’individus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EEA20BE-FC5E-0680-A09B-1225B2095AD3}"/>
              </a:ext>
            </a:extLst>
          </p:cNvPr>
          <p:cNvSpPr txBox="1"/>
          <p:nvPr/>
        </p:nvSpPr>
        <p:spPr>
          <a:xfrm>
            <a:off x="8368049" y="2917628"/>
            <a:ext cx="1694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Valeurs propres : mesure de la quantité d’inertie résumée par chaque vecteur propre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6BEDBF9-6B8E-A4AE-3ABB-6848479F4A95}"/>
              </a:ext>
            </a:extLst>
          </p:cNvPr>
          <p:cNvSpPr txBox="1"/>
          <p:nvPr/>
        </p:nvSpPr>
        <p:spPr>
          <a:xfrm>
            <a:off x="8334409" y="4310239"/>
            <a:ext cx="1694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Éboulis des variances : représentation graphique des valeurs propres (éventuellement en % de l’inertie totale).</a:t>
            </a:r>
          </a:p>
        </p:txBody>
      </p:sp>
      <p:sp>
        <p:nvSpPr>
          <p:cNvPr id="48" name="Flèche courbée vers le bas 73">
            <a:extLst>
              <a:ext uri="{FF2B5EF4-FFF2-40B4-BE49-F238E27FC236}">
                <a16:creationId xmlns:a16="http://schemas.microsoft.com/office/drawing/2014/main" id="{7CD711AD-658C-81EC-EC4D-0D3CDB44C650}"/>
              </a:ext>
            </a:extLst>
          </p:cNvPr>
          <p:cNvSpPr/>
          <p:nvPr/>
        </p:nvSpPr>
        <p:spPr>
          <a:xfrm rot="7762590">
            <a:off x="6557106" y="6053902"/>
            <a:ext cx="1217941" cy="472541"/>
          </a:xfrm>
          <a:prstGeom prst="curved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A350D09-E1B1-E1B1-DAA8-9C23E4EAE23B}"/>
              </a:ext>
            </a:extLst>
          </p:cNvPr>
          <p:cNvSpPr txBox="1"/>
          <p:nvPr/>
        </p:nvSpPr>
        <p:spPr>
          <a:xfrm>
            <a:off x="6513795" y="5906221"/>
            <a:ext cx="2661925" cy="461665"/>
          </a:xfrm>
          <a:prstGeom prst="rect">
            <a:avLst/>
          </a:prstGeom>
          <a:solidFill>
            <a:srgbClr val="F8F8F8">
              <a:alpha val="16078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200" i="1" dirty="0"/>
              <a:t>Combien de vecteurs propres conserver pour bien représenter l’inertie totale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FD49E3D-9502-50F5-D122-50FC5B503A00}"/>
              </a:ext>
            </a:extLst>
          </p:cNvPr>
          <p:cNvSpPr txBox="1"/>
          <p:nvPr/>
        </p:nvSpPr>
        <p:spPr>
          <a:xfrm>
            <a:off x="2659721" y="3851408"/>
            <a:ext cx="194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/>
              <a:t>Vecteurs propres : résumés de l’hétérogénéité entre individus (premier = meilleur résumé possible)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F618F93-30A5-EABF-BDBE-55BAA6820267}"/>
              </a:ext>
            </a:extLst>
          </p:cNvPr>
          <p:cNvSpPr txBox="1"/>
          <p:nvPr/>
        </p:nvSpPr>
        <p:spPr>
          <a:xfrm>
            <a:off x="2746530" y="5419994"/>
            <a:ext cx="1945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/>
              <a:t>Projection des individus : représentation des individus dans un plan euclidien formé par les 2 premiers vecteurs propres (ou d’autres)</a:t>
            </a:r>
          </a:p>
        </p:txBody>
      </p:sp>
      <p:cxnSp>
        <p:nvCxnSpPr>
          <p:cNvPr id="52" name="Connecteur en angle 2">
            <a:extLst>
              <a:ext uri="{FF2B5EF4-FFF2-40B4-BE49-F238E27FC236}">
                <a16:creationId xmlns:a16="http://schemas.microsoft.com/office/drawing/2014/main" id="{EEA9F428-AF22-2BFC-84D8-0E5F957C6967}"/>
              </a:ext>
            </a:extLst>
          </p:cNvPr>
          <p:cNvCxnSpPr/>
          <p:nvPr/>
        </p:nvCxnSpPr>
        <p:spPr>
          <a:xfrm flipV="1">
            <a:off x="6125966" y="1101661"/>
            <a:ext cx="1055934" cy="655668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en angle 51">
            <a:extLst>
              <a:ext uri="{FF2B5EF4-FFF2-40B4-BE49-F238E27FC236}">
                <a16:creationId xmlns:a16="http://schemas.microsoft.com/office/drawing/2014/main" id="{5D42339B-19AE-C0B6-975C-BCADF170C502}"/>
              </a:ext>
            </a:extLst>
          </p:cNvPr>
          <p:cNvCxnSpPr/>
          <p:nvPr/>
        </p:nvCxnSpPr>
        <p:spPr>
          <a:xfrm>
            <a:off x="6138754" y="1894595"/>
            <a:ext cx="1027322" cy="64537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4C450C7-B3ED-6762-1190-9C5136C2BBA8}"/>
              </a:ext>
            </a:extLst>
          </p:cNvPr>
          <p:cNvCxnSpPr/>
          <p:nvPr/>
        </p:nvCxnSpPr>
        <p:spPr>
          <a:xfrm>
            <a:off x="6121351" y="1826443"/>
            <a:ext cx="106054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0A3C53DC-B009-18D9-9EF4-469F6D602438}"/>
              </a:ext>
            </a:extLst>
          </p:cNvPr>
          <p:cNvSpPr txBox="1"/>
          <p:nvPr/>
        </p:nvSpPr>
        <p:spPr>
          <a:xfrm>
            <a:off x="7181900" y="820286"/>
            <a:ext cx="267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variables quantitatives : </a:t>
            </a:r>
          </a:p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matrice de corrélation (ACP)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4869C32-2F22-9E0C-798C-3D707BC08D66}"/>
              </a:ext>
            </a:extLst>
          </p:cNvPr>
          <p:cNvSpPr txBox="1"/>
          <p:nvPr/>
        </p:nvSpPr>
        <p:spPr>
          <a:xfrm>
            <a:off x="7182799" y="1530868"/>
            <a:ext cx="301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variables qualitatives : </a:t>
            </a:r>
          </a:p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matrice du Chi² (AFC, ou ACM)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629E268-33C3-5339-16D5-1A039A6EDE26}"/>
              </a:ext>
            </a:extLst>
          </p:cNvPr>
          <p:cNvSpPr txBox="1"/>
          <p:nvPr/>
        </p:nvSpPr>
        <p:spPr>
          <a:xfrm>
            <a:off x="7182799" y="2225724"/>
            <a:ext cx="3495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cas général, variables mixtes : </a:t>
            </a:r>
          </a:p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toute métrique (PCOA, ou NMDS)</a:t>
            </a:r>
          </a:p>
        </p:txBody>
      </p:sp>
    </p:spTree>
    <p:extLst>
      <p:ext uri="{BB962C8B-B14F-4D97-AF65-F5344CB8AC3E}">
        <p14:creationId xmlns:p14="http://schemas.microsoft.com/office/powerpoint/2010/main" val="300572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6151DBC-D8A3-11FC-C67B-CD88FA35C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63" y="0"/>
            <a:ext cx="7977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7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BAB51D-0596-E713-3D44-04931EAB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32" y="0"/>
            <a:ext cx="10041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72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2157C5-3D46-5BA3-051B-50E1A8B0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327" y="1047750"/>
            <a:ext cx="3162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B4270F-7810-9499-F169-82CEAF346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03" y="1047750"/>
            <a:ext cx="3867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59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59BDA94-3716-7047-2F17-5B461A1908BD}"/>
              </a:ext>
            </a:extLst>
          </p:cNvPr>
          <p:cNvSpPr txBox="1"/>
          <p:nvPr/>
        </p:nvSpPr>
        <p:spPr>
          <a:xfrm>
            <a:off x="849168" y="1615731"/>
            <a:ext cx="100106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latin typeface="Century Gothic" panose="020B0502020202020204" pitchFamily="34" charset="0"/>
              </a:rPr>
              <a:t>Un exemple concret :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3600" dirty="0">
                <a:latin typeface="Century Gothic" panose="020B0502020202020204" pitchFamily="34" charset="0"/>
              </a:rPr>
              <a:t>Relations entre les caractéristiques du chant et la morphologie chez deux espèces d’oiseaux marins</a:t>
            </a:r>
          </a:p>
        </p:txBody>
      </p:sp>
    </p:spTree>
    <p:extLst>
      <p:ext uri="{BB962C8B-B14F-4D97-AF65-F5344CB8AC3E}">
        <p14:creationId xmlns:p14="http://schemas.microsoft.com/office/powerpoint/2010/main" val="1084541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D873EE6-41A1-3BB3-CC4F-53671058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513" y="232441"/>
            <a:ext cx="1991762" cy="26164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310344-3C64-74A8-13D2-3D34F37D55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513" y="3032947"/>
            <a:ext cx="1991762" cy="35294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3C5B4E-1B66-543D-CC93-9FFC08587C77}"/>
              </a:ext>
            </a:extLst>
          </p:cNvPr>
          <p:cNvSpPr txBox="1"/>
          <p:nvPr/>
        </p:nvSpPr>
        <p:spPr>
          <a:xfrm>
            <a:off x="3976505" y="232441"/>
            <a:ext cx="612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Century Schoolbook" panose="02040604050505020304" pitchFamily="18" charset="0"/>
              </a:rPr>
              <a:t>Prion de la Désolation, </a:t>
            </a:r>
            <a:r>
              <a:rPr lang="fr-FR" b="1" i="1" dirty="0" err="1">
                <a:latin typeface="Century Schoolbook" panose="02040604050505020304" pitchFamily="18" charset="0"/>
              </a:rPr>
              <a:t>Pachyptila</a:t>
            </a:r>
            <a:r>
              <a:rPr lang="fr-FR" b="1" i="1" dirty="0">
                <a:latin typeface="Century Schoolbook" panose="02040604050505020304" pitchFamily="18" charset="0"/>
              </a:rPr>
              <a:t> </a:t>
            </a:r>
            <a:r>
              <a:rPr lang="fr-FR" b="1" i="1" dirty="0" err="1">
                <a:latin typeface="Century Schoolbook" panose="02040604050505020304" pitchFamily="18" charset="0"/>
              </a:rPr>
              <a:t>desolata</a:t>
            </a:r>
            <a:endParaRPr lang="fr-FR" b="1" i="1" dirty="0">
              <a:latin typeface="Century Schoolbook" panose="020406040505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4AD806-DC04-D8EB-FFA1-D75687F750F7}"/>
              </a:ext>
            </a:extLst>
          </p:cNvPr>
          <p:cNvSpPr txBox="1"/>
          <p:nvPr/>
        </p:nvSpPr>
        <p:spPr>
          <a:xfrm>
            <a:off x="3976505" y="3032947"/>
            <a:ext cx="612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Century Schoolbook" panose="02040604050505020304" pitchFamily="18" charset="0"/>
              </a:rPr>
              <a:t>Pétrel bleu, </a:t>
            </a:r>
            <a:r>
              <a:rPr lang="fr-FR" b="1" i="1" dirty="0" err="1">
                <a:latin typeface="Century Schoolbook" panose="02040604050505020304" pitchFamily="18" charset="0"/>
              </a:rPr>
              <a:t>Halobaena</a:t>
            </a:r>
            <a:r>
              <a:rPr lang="fr-FR" b="1" i="1" dirty="0">
                <a:latin typeface="Century Schoolbook" panose="02040604050505020304" pitchFamily="18" charset="0"/>
              </a:rPr>
              <a:t> </a:t>
            </a:r>
            <a:r>
              <a:rPr lang="fr-FR" b="1" i="1" dirty="0" err="1">
                <a:latin typeface="Century Schoolbook" panose="02040604050505020304" pitchFamily="18" charset="0"/>
              </a:rPr>
              <a:t>caerulea</a:t>
            </a:r>
            <a:endParaRPr lang="fr-FR" b="1" i="1" dirty="0">
              <a:latin typeface="Century Schoolbook" panose="020406040505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A0FC06-61CF-D543-80B4-028223C162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6505" y="4342714"/>
            <a:ext cx="6626393" cy="18032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88677-76B4-C94C-FC7E-0EC137C49FF1}"/>
              </a:ext>
            </a:extLst>
          </p:cNvPr>
          <p:cNvSpPr/>
          <p:nvPr/>
        </p:nvSpPr>
        <p:spPr>
          <a:xfrm>
            <a:off x="3976505" y="601773"/>
            <a:ext cx="3788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entury Schoolbook" panose="02040604050505020304" pitchFamily="18" charset="0"/>
              </a:rPr>
              <a:t>25–28 cm ; 115–183 g ; envergure 58–66 cm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CBB94D-0010-3CE5-3BDD-9D430134899A}"/>
              </a:ext>
            </a:extLst>
          </p:cNvPr>
          <p:cNvSpPr/>
          <p:nvPr/>
        </p:nvSpPr>
        <p:spPr>
          <a:xfrm>
            <a:off x="3976505" y="3422993"/>
            <a:ext cx="4155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entury Schoolbook" panose="02040604050505020304" pitchFamily="18" charset="0"/>
              </a:rPr>
              <a:t>26–32 cm; 152–251 g (1, 2); envergure 58–71 cm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5B5E4C-DC72-1069-F51C-590B8389BF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6505" y="1030147"/>
            <a:ext cx="6727715" cy="1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1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2637A95-361E-515E-E533-DA51D6C176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454" y="0"/>
            <a:ext cx="6788573" cy="67885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59BDA94-3716-7047-2F17-5B461A1908BD}"/>
              </a:ext>
            </a:extLst>
          </p:cNvPr>
          <p:cNvSpPr txBox="1"/>
          <p:nvPr/>
        </p:nvSpPr>
        <p:spPr>
          <a:xfrm>
            <a:off x="479299" y="639686"/>
            <a:ext cx="39555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Nombre de syllabes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2800" dirty="0">
                <a:latin typeface="Century Gothic" panose="020B0502020202020204" pitchFamily="34" charset="0"/>
              </a:rPr>
              <a:t>Rythme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2800" dirty="0">
                <a:latin typeface="Century Gothic" panose="020B0502020202020204" pitchFamily="34" charset="0"/>
              </a:rPr>
              <a:t>Durée de la phrase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2800" dirty="0">
                <a:latin typeface="Century Gothic" panose="020B0502020202020204" pitchFamily="34" charset="0"/>
              </a:rPr>
              <a:t>Fréquence fondamentale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2800" dirty="0">
                <a:latin typeface="Century Gothic" panose="020B0502020202020204" pitchFamily="34" charset="0"/>
              </a:rPr>
              <a:t>Quantile médian d’énergie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2800" dirty="0">
                <a:latin typeface="Century Gothic" panose="020B0502020202020204" pitchFamily="34" charset="0"/>
              </a:rPr>
              <a:t>Nombre de phrases</a:t>
            </a:r>
          </a:p>
        </p:txBody>
      </p:sp>
    </p:spTree>
    <p:extLst>
      <p:ext uri="{BB962C8B-B14F-4D97-AF65-F5344CB8AC3E}">
        <p14:creationId xmlns:p14="http://schemas.microsoft.com/office/powerpoint/2010/main" val="352198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E713EC-F26E-2566-37F5-0C1A6BCE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6" y="785691"/>
            <a:ext cx="5722706" cy="46693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5EEA1F-1FB7-FDF8-AA70-5EEE9A1D18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557" y="336817"/>
            <a:ext cx="5575443" cy="53781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04EB497-70C5-3038-74C3-308B52702054}"/>
              </a:ext>
            </a:extLst>
          </p:cNvPr>
          <p:cNvSpPr txBox="1"/>
          <p:nvPr/>
        </p:nvSpPr>
        <p:spPr>
          <a:xfrm>
            <a:off x="287676" y="5997963"/>
            <a:ext cx="11630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Analyse en composante principale – variables acoustiques</a:t>
            </a:r>
          </a:p>
        </p:txBody>
      </p:sp>
    </p:spTree>
    <p:extLst>
      <p:ext uri="{BB962C8B-B14F-4D97-AF65-F5344CB8AC3E}">
        <p14:creationId xmlns:p14="http://schemas.microsoft.com/office/powerpoint/2010/main" val="76492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E231A57-64AF-D06A-6F37-514E47EA8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9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1FD0FE4-5994-C51D-DBD8-77E7126C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72" y="285032"/>
            <a:ext cx="6689034" cy="5835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D28FEC6-EAE2-914B-3BDB-0FAFA490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38" y="33190"/>
            <a:ext cx="5133721" cy="67608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B4DBDE-7E99-33CF-88FE-030F0AF19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7" y="3398171"/>
            <a:ext cx="2768150" cy="24392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AECB3F4-5811-317B-CE2E-9BD8D43A5353}"/>
              </a:ext>
            </a:extLst>
          </p:cNvPr>
          <p:cNvSpPr txBox="1"/>
          <p:nvPr/>
        </p:nvSpPr>
        <p:spPr>
          <a:xfrm>
            <a:off x="233141" y="6168754"/>
            <a:ext cx="791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Analyse discriminante</a:t>
            </a:r>
          </a:p>
        </p:txBody>
      </p:sp>
    </p:spTree>
    <p:extLst>
      <p:ext uri="{BB962C8B-B14F-4D97-AF65-F5344CB8AC3E}">
        <p14:creationId xmlns:p14="http://schemas.microsoft.com/office/powerpoint/2010/main" val="2418084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EE6A6D9-D772-11C4-3F55-EE04D8FD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615"/>
            <a:ext cx="6735501" cy="45012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4247DB5-90CB-BEC1-E86B-F22ADA30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21" y="839774"/>
            <a:ext cx="5592879" cy="46280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096670-6D64-7123-3456-5F854C8D645B}"/>
              </a:ext>
            </a:extLst>
          </p:cNvPr>
          <p:cNvSpPr txBox="1"/>
          <p:nvPr/>
        </p:nvSpPr>
        <p:spPr>
          <a:xfrm>
            <a:off x="287676" y="5997963"/>
            <a:ext cx="11630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Analyse en composante principale – mesures biométriques</a:t>
            </a:r>
          </a:p>
        </p:txBody>
      </p:sp>
    </p:spTree>
    <p:extLst>
      <p:ext uri="{BB962C8B-B14F-4D97-AF65-F5344CB8AC3E}">
        <p14:creationId xmlns:p14="http://schemas.microsoft.com/office/powerpoint/2010/main" val="3945867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506E9B7-4161-5E48-6ED3-34AFF290C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5126" cy="43254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9EA1347-689A-025B-9364-0F2C77F15A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359" y="99157"/>
            <a:ext cx="4068018" cy="34692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1686A6-B58F-0C8F-E22C-261A618E2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359" y="3619893"/>
            <a:ext cx="4366883" cy="32381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B78F97A-32F1-F151-B563-E9B80E359D2A}"/>
              </a:ext>
            </a:extLst>
          </p:cNvPr>
          <p:cNvSpPr txBox="1"/>
          <p:nvPr/>
        </p:nvSpPr>
        <p:spPr>
          <a:xfrm>
            <a:off x="280827" y="5011644"/>
            <a:ext cx="11630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Analyse de </a:t>
            </a:r>
            <a:r>
              <a:rPr lang="fr-FR" sz="2800" dirty="0" err="1">
                <a:latin typeface="Century Gothic" panose="020B0502020202020204" pitchFamily="34" charset="0"/>
              </a:rPr>
              <a:t>coinertie</a:t>
            </a:r>
            <a:r>
              <a:rPr lang="fr-FR" sz="2800" dirty="0">
                <a:latin typeface="Century Gothic" panose="020B0502020202020204" pitchFamily="34" charset="0"/>
              </a:rPr>
              <a:t> : </a:t>
            </a:r>
          </a:p>
          <a:p>
            <a:r>
              <a:rPr lang="fr-FR" sz="2800" dirty="0" err="1">
                <a:latin typeface="Century Gothic" panose="020B0502020202020204" pitchFamily="34" charset="0"/>
              </a:rPr>
              <a:t>Co-variations</a:t>
            </a:r>
            <a:r>
              <a:rPr lang="fr-FR" sz="2800" dirty="0">
                <a:latin typeface="Century Gothic" panose="020B0502020202020204" pitchFamily="34" charset="0"/>
              </a:rPr>
              <a:t> entre variables acoustiques 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et mesures biométriques</a:t>
            </a:r>
          </a:p>
        </p:txBody>
      </p:sp>
    </p:spTree>
    <p:extLst>
      <p:ext uri="{BB962C8B-B14F-4D97-AF65-F5344CB8AC3E}">
        <p14:creationId xmlns:p14="http://schemas.microsoft.com/office/powerpoint/2010/main" val="3715984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30CB683-FE92-9B72-5D3D-F626CA9151A4}"/>
              </a:ext>
            </a:extLst>
          </p:cNvPr>
          <p:cNvSpPr txBox="1"/>
          <p:nvPr/>
        </p:nvSpPr>
        <p:spPr>
          <a:xfrm>
            <a:off x="328773" y="243512"/>
            <a:ext cx="1177418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latin typeface="Century Gothic" panose="020B0502020202020204" pitchFamily="34" charset="0"/>
              </a:rPr>
              <a:t>Points clés</a:t>
            </a:r>
            <a:endParaRPr lang="fr-FR" sz="2800" dirty="0">
              <a:latin typeface="Century Gothic" panose="020B0502020202020204" pitchFamily="34" charset="0"/>
            </a:endParaRP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2800" dirty="0">
                <a:latin typeface="Century Gothic" panose="020B0502020202020204" pitchFamily="34" charset="0"/>
              </a:rPr>
              <a:t>Analyse multivariée = ordination de n individus décrits par K variables dans un espace à d&lt;K dimensions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2800" dirty="0">
                <a:latin typeface="Century Gothic" panose="020B0502020202020204" pitchFamily="34" charset="0"/>
              </a:rPr>
              <a:t>Cet espace peut être euclidien (cas des décompositions de matrices) ou non. Les espaces non euclidiens sont plus difficiles à interpréter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2800" dirty="0">
                <a:latin typeface="Century Gothic" panose="020B0502020202020204" pitchFamily="34" charset="0"/>
              </a:rPr>
              <a:t>Outil exploratoire et/ou inférentiel (permutations)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r>
              <a:rPr lang="fr-FR" sz="2800" dirty="0">
                <a:latin typeface="Century Gothic" panose="020B0502020202020204" pitchFamily="34" charset="0"/>
              </a:rPr>
              <a:t>Points critiques : choix de la mesure de dissimilarité – méthode de réduction de dimensionnalité – quantité maximisée </a:t>
            </a:r>
          </a:p>
        </p:txBody>
      </p:sp>
    </p:spTree>
    <p:extLst>
      <p:ext uri="{BB962C8B-B14F-4D97-AF65-F5344CB8AC3E}">
        <p14:creationId xmlns:p14="http://schemas.microsoft.com/office/powerpoint/2010/main" val="440284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A347873-3DF7-F010-5E98-2A4F1D85054A}"/>
              </a:ext>
            </a:extLst>
          </p:cNvPr>
          <p:cNvSpPr txBox="1"/>
          <p:nvPr/>
        </p:nvSpPr>
        <p:spPr>
          <a:xfrm>
            <a:off x="428625" y="476250"/>
            <a:ext cx="58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Century Gothic" panose="020B0502020202020204" pitchFamily="34" charset="0"/>
              </a:rPr>
              <a:t>Cas pratique 1 : Communautés de papillons dans les Landes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3C218B-EFA2-DB64-C99B-84A44D7E27D1}"/>
              </a:ext>
            </a:extLst>
          </p:cNvPr>
          <p:cNvSpPr txBox="1"/>
          <p:nvPr/>
        </p:nvSpPr>
        <p:spPr>
          <a:xfrm>
            <a:off x="3186112" y="923925"/>
            <a:ext cx="581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On s’intéresse à la distribution des traits écologiques des papillons le long des gradients d’habitats des forêts landaises en Aquitaine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870C96-DD99-B3C4-F4B2-73733CE7A323}"/>
              </a:ext>
            </a:extLst>
          </p:cNvPr>
          <p:cNvSpPr txBox="1"/>
          <p:nvPr/>
        </p:nvSpPr>
        <p:spPr>
          <a:xfrm>
            <a:off x="428625" y="1971764"/>
            <a:ext cx="58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Century Gothic" panose="020B0502020202020204" pitchFamily="34" charset="0"/>
              </a:rPr>
              <a:t>Cas pratique 2 : Communautés de reptiles en Occitanie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D38876-01F7-46BD-26B2-1F2E8996CBFA}"/>
              </a:ext>
            </a:extLst>
          </p:cNvPr>
          <p:cNvSpPr txBox="1"/>
          <p:nvPr/>
        </p:nvSpPr>
        <p:spPr>
          <a:xfrm>
            <a:off x="3186111" y="2400300"/>
            <a:ext cx="581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On étudie la variabilité des traits écologiques des reptiles sur les gradients éco-climatiques de la région Occitanie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3168575-FC69-9B03-CE09-79E23E965874}"/>
              </a:ext>
            </a:extLst>
          </p:cNvPr>
          <p:cNvSpPr txBox="1"/>
          <p:nvPr/>
        </p:nvSpPr>
        <p:spPr>
          <a:xfrm>
            <a:off x="428624" y="3584050"/>
            <a:ext cx="58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Century Gothic" panose="020B0502020202020204" pitchFamily="34" charset="0"/>
              </a:rPr>
              <a:t>Cas pratique 3 : Communautés d’oiseaux en Nouvelle Zélande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5E18FD-1972-FC52-97EB-244291C25E14}"/>
              </a:ext>
            </a:extLst>
          </p:cNvPr>
          <p:cNvSpPr txBox="1"/>
          <p:nvPr/>
        </p:nvSpPr>
        <p:spPr>
          <a:xfrm>
            <a:off x="3186110" y="4048186"/>
            <a:ext cx="581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On cherche à savoir si la séparation d’habitat entre espèces natives et introduites peut s’expliquer par leurs traits écologiques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B4CCA3-1200-B938-B7CC-2446B08AA51D}"/>
              </a:ext>
            </a:extLst>
          </p:cNvPr>
          <p:cNvSpPr txBox="1"/>
          <p:nvPr/>
        </p:nvSpPr>
        <p:spPr>
          <a:xfrm>
            <a:off x="428624" y="5079564"/>
            <a:ext cx="581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Century Gothic" panose="020B0502020202020204" pitchFamily="34" charset="0"/>
              </a:rPr>
              <a:t>Cas pratique 4 : Communautés d’oiseaux sur l’île de la Réunion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74AE4E-7E46-050D-578D-079C04E129D1}"/>
              </a:ext>
            </a:extLst>
          </p:cNvPr>
          <p:cNvSpPr txBox="1"/>
          <p:nvPr/>
        </p:nvSpPr>
        <p:spPr>
          <a:xfrm>
            <a:off x="3186109" y="5472410"/>
            <a:ext cx="581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On cherche à savoir si la séparation d’habitat entre espèces natives et introduites peut s’expliquer par leurs traits écologiques</a:t>
            </a:r>
          </a:p>
        </p:txBody>
      </p:sp>
    </p:spTree>
    <p:extLst>
      <p:ext uri="{BB962C8B-B14F-4D97-AF65-F5344CB8AC3E}">
        <p14:creationId xmlns:p14="http://schemas.microsoft.com/office/powerpoint/2010/main" val="4184594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A347873-3DF7-F010-5E98-2A4F1D85054A}"/>
              </a:ext>
            </a:extLst>
          </p:cNvPr>
          <p:cNvSpPr txBox="1"/>
          <p:nvPr/>
        </p:nvSpPr>
        <p:spPr>
          <a:xfrm>
            <a:off x="428625" y="476250"/>
            <a:ext cx="58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Century Gothic" panose="020B0502020202020204" pitchFamily="34" charset="0"/>
              </a:rPr>
              <a:t>Séquence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3C218B-EFA2-DB64-C99B-84A44D7E27D1}"/>
              </a:ext>
            </a:extLst>
          </p:cNvPr>
          <p:cNvSpPr txBox="1"/>
          <p:nvPr/>
        </p:nvSpPr>
        <p:spPr>
          <a:xfrm>
            <a:off x="3186112" y="923925"/>
            <a:ext cx="58197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1 – Explorer les données comme vous savez le faire et tenter une première réponse à votre objectif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2 – Lisez les articles mis à votre disposition et essayez de comprendre en quoi la méthode présentée peut vous servir, comment elle s’utilise, ses sorties graphiques et leurs interprétations, et les difficultés éventuelles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b="1" i="1" dirty="0">
                <a:latin typeface="Century Gothic" panose="020B0502020202020204" pitchFamily="34" charset="0"/>
              </a:rPr>
              <a:t>Mise en commun sur la méthode</a:t>
            </a:r>
          </a:p>
          <a:p>
            <a:endParaRPr lang="fr-FR" i="1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3 – Appliquez la méthode proposée à votre cas d’étude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4 – Interprétez, concluez et préparez une restitution</a:t>
            </a:r>
          </a:p>
        </p:txBody>
      </p:sp>
    </p:spTree>
    <p:extLst>
      <p:ext uri="{BB962C8B-B14F-4D97-AF65-F5344CB8AC3E}">
        <p14:creationId xmlns:p14="http://schemas.microsoft.com/office/powerpoint/2010/main" val="72112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3E77699-4F37-9339-E6A9-28BD7D6C2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741" y="71919"/>
            <a:ext cx="6981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2BA709B-4C52-FA14-BFBA-09161E6D38F2}"/>
              </a:ext>
            </a:extLst>
          </p:cNvPr>
          <p:cNvSpPr txBox="1"/>
          <p:nvPr/>
        </p:nvSpPr>
        <p:spPr>
          <a:xfrm>
            <a:off x="7623425" y="5754199"/>
            <a:ext cx="4749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Charles H. Deetz, Elements of Map Projection With Applications to Map and Chart Construction (Washington: Government Printing Office, 1921): 51. </a:t>
            </a:r>
            <a:r>
              <a:rPr lang="en-US" sz="1600" dirty="0" err="1">
                <a:latin typeface="Century Gothic" panose="020B0502020202020204" pitchFamily="34" charset="0"/>
              </a:rPr>
              <a:t>HathiTrust</a:t>
            </a:r>
            <a:r>
              <a:rPr lang="en-US" sz="1600" dirty="0">
                <a:latin typeface="Century Gothic" panose="020B0502020202020204" pitchFamily="34" charset="0"/>
              </a:rPr>
              <a:t>/Cornell</a:t>
            </a:r>
            <a:endParaRPr lang="fr-FR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9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950B4D4-8266-E2DE-2C5B-C0F022D7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9" y="613022"/>
            <a:ext cx="8475274" cy="56319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08B464-3AF2-34D3-61F9-3EB4BA618EF1}"/>
              </a:ext>
            </a:extLst>
          </p:cNvPr>
          <p:cNvSpPr txBox="1"/>
          <p:nvPr/>
        </p:nvSpPr>
        <p:spPr>
          <a:xfrm>
            <a:off x="7438490" y="6244978"/>
            <a:ext cx="541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entury Gothic" panose="020B0502020202020204" pitchFamily="34" charset="0"/>
              </a:rPr>
              <a:t>Diaz et al Nature 2015</a:t>
            </a:r>
          </a:p>
        </p:txBody>
      </p:sp>
    </p:spTree>
    <p:extLst>
      <p:ext uri="{BB962C8B-B14F-4D97-AF65-F5344CB8AC3E}">
        <p14:creationId xmlns:p14="http://schemas.microsoft.com/office/powerpoint/2010/main" val="257321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F46709C-F633-D880-F9CC-D77B6776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268" y="0"/>
            <a:ext cx="9291484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1E4B70-0FC4-6903-DCEF-9A3A807BBA70}"/>
              </a:ext>
            </a:extLst>
          </p:cNvPr>
          <p:cNvSpPr txBox="1"/>
          <p:nvPr/>
        </p:nvSpPr>
        <p:spPr>
          <a:xfrm>
            <a:off x="5815173" y="6308332"/>
            <a:ext cx="668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Century Gothic" panose="020B0502020202020204" pitchFamily="34" charset="0"/>
              </a:rPr>
              <a:t>Pianka</a:t>
            </a:r>
            <a:r>
              <a:rPr lang="fr-FR" dirty="0">
                <a:latin typeface="Century Gothic" panose="020B0502020202020204" pitchFamily="34" charset="0"/>
              </a:rPr>
              <a:t> et al. American </a:t>
            </a:r>
            <a:r>
              <a:rPr lang="fr-FR" dirty="0" err="1">
                <a:latin typeface="Century Gothic" panose="020B0502020202020204" pitchFamily="34" charset="0"/>
              </a:rPr>
              <a:t>Naturalist</a:t>
            </a:r>
            <a:r>
              <a:rPr lang="fr-FR" dirty="0">
                <a:latin typeface="Century Gothic" panose="020B0502020202020204" pitchFamily="34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12415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801923C-C350-30A9-AFAE-93C0F6D318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9" y="0"/>
            <a:ext cx="4561892" cy="6858000"/>
          </a:xfrm>
          <a:prstGeom prst="rect">
            <a:avLst/>
          </a:prstGeom>
        </p:spPr>
      </p:pic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DE49FA84-EE07-68F6-1CED-2E5754887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27" y="1723983"/>
            <a:ext cx="7034373" cy="369319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E0AD964-1928-0ED3-6DCF-0EF8120BC6FA}"/>
              </a:ext>
            </a:extLst>
          </p:cNvPr>
          <p:cNvSpPr txBox="1"/>
          <p:nvPr/>
        </p:nvSpPr>
        <p:spPr>
          <a:xfrm>
            <a:off x="5815173" y="6308332"/>
            <a:ext cx="668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Barnagaud et al Global </a:t>
            </a:r>
            <a:r>
              <a:rPr lang="fr-FR" dirty="0" err="1">
                <a:latin typeface="Century Gothic" panose="020B0502020202020204" pitchFamily="34" charset="0"/>
              </a:rPr>
              <a:t>Ecology</a:t>
            </a:r>
            <a:r>
              <a:rPr lang="fr-FR" dirty="0">
                <a:latin typeface="Century Gothic" panose="020B0502020202020204" pitchFamily="34" charset="0"/>
              </a:rPr>
              <a:t> &amp; </a:t>
            </a:r>
            <a:r>
              <a:rPr lang="fr-FR" dirty="0" err="1">
                <a:latin typeface="Century Gothic" panose="020B0502020202020204" pitchFamily="34" charset="0"/>
              </a:rPr>
              <a:t>Biogeography</a:t>
            </a:r>
            <a:r>
              <a:rPr lang="fr-FR" dirty="0">
                <a:latin typeface="Century Gothic" panose="020B0502020202020204" pitchFamily="34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2879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2911A86-FEF7-8C4D-A859-EDBA8A88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7" y="618130"/>
            <a:ext cx="10675351" cy="58237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DBC56A0-9CE2-B521-FFDD-7CBFB23DD884}"/>
              </a:ext>
            </a:extLst>
          </p:cNvPr>
          <p:cNvSpPr txBox="1"/>
          <p:nvPr/>
        </p:nvSpPr>
        <p:spPr>
          <a:xfrm>
            <a:off x="7438490" y="6244978"/>
            <a:ext cx="541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Century Gothic" panose="020B0502020202020204" pitchFamily="34" charset="0"/>
              </a:rPr>
              <a:t>Mathevon</a:t>
            </a:r>
            <a:r>
              <a:rPr lang="fr-FR" dirty="0">
                <a:latin typeface="Century Gothic" panose="020B0502020202020204" pitchFamily="34" charset="0"/>
              </a:rPr>
              <a:t> et al. </a:t>
            </a:r>
            <a:r>
              <a:rPr lang="fr-FR" i="1" dirty="0">
                <a:latin typeface="Century Gothic" panose="020B0502020202020204" pitchFamily="34" charset="0"/>
              </a:rPr>
              <a:t>non publié</a:t>
            </a:r>
          </a:p>
        </p:txBody>
      </p:sp>
    </p:spTree>
    <p:extLst>
      <p:ext uri="{BB962C8B-B14F-4D97-AF65-F5344CB8AC3E}">
        <p14:creationId xmlns:p14="http://schemas.microsoft.com/office/powerpoint/2010/main" val="255415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71109A9-CDB5-AD26-DF41-A7A2428E822C}"/>
              </a:ext>
            </a:extLst>
          </p:cNvPr>
          <p:cNvSpPr txBox="1"/>
          <p:nvPr/>
        </p:nvSpPr>
        <p:spPr>
          <a:xfrm>
            <a:off x="462335" y="462337"/>
            <a:ext cx="1135294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Century Gothic" panose="020B0502020202020204" pitchFamily="34" charset="0"/>
              </a:rPr>
              <a:t>Objectifs : 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endParaRPr lang="fr-FR" dirty="0">
              <a:latin typeface="Century Gothic" panose="020B0502020202020204" pitchFamily="34" charset="0"/>
            </a:endParaRP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sz="3600" dirty="0">
                <a:latin typeface="Century Gothic" panose="020B0502020202020204" pitchFamily="34" charset="0"/>
              </a:rPr>
              <a:t>Réduction de </a:t>
            </a:r>
            <a:r>
              <a:rPr lang="fr-FR" sz="3600" b="1" u="sng" dirty="0">
                <a:latin typeface="Century Gothic" panose="020B0502020202020204" pitchFamily="34" charset="0"/>
              </a:rPr>
              <a:t>dimensionnalité</a:t>
            </a:r>
          </a:p>
          <a:p>
            <a:endParaRPr lang="fr-FR" sz="3600" dirty="0">
              <a:latin typeface="Century Gothic" panose="020B0502020202020204" pitchFamily="34" charset="0"/>
            </a:endParaRPr>
          </a:p>
          <a:p>
            <a:r>
              <a:rPr lang="fr-FR" sz="3600" b="1" u="sng" dirty="0">
                <a:latin typeface="Century Gothic" panose="020B0502020202020204" pitchFamily="34" charset="0"/>
              </a:rPr>
              <a:t>Exploration</a:t>
            </a:r>
            <a:r>
              <a:rPr lang="fr-FR" sz="3600" dirty="0">
                <a:latin typeface="Century Gothic" panose="020B0502020202020204" pitchFamily="34" charset="0"/>
              </a:rPr>
              <a:t> de jeux de données</a:t>
            </a:r>
          </a:p>
          <a:p>
            <a:endParaRPr lang="fr-FR" sz="3600" dirty="0">
              <a:latin typeface="Century Gothic" panose="020B0502020202020204" pitchFamily="34" charset="0"/>
            </a:endParaRPr>
          </a:p>
          <a:p>
            <a:r>
              <a:rPr lang="fr-FR" sz="3600" dirty="0">
                <a:latin typeface="Century Gothic" panose="020B0502020202020204" pitchFamily="34" charset="0"/>
              </a:rPr>
              <a:t>Représentation </a:t>
            </a:r>
            <a:r>
              <a:rPr lang="fr-FR" sz="3600" b="1" u="sng" dirty="0">
                <a:latin typeface="Century Gothic" panose="020B0502020202020204" pitchFamily="34" charset="0"/>
              </a:rPr>
              <a:t>graphique</a:t>
            </a:r>
            <a:r>
              <a:rPr lang="fr-FR" sz="3600" dirty="0">
                <a:latin typeface="Century Gothic" panose="020B0502020202020204" pitchFamily="34" charset="0"/>
              </a:rPr>
              <a:t> d’une variabilité</a:t>
            </a:r>
          </a:p>
          <a:p>
            <a:endParaRPr lang="fr-FR" sz="3600" dirty="0">
              <a:latin typeface="Century Gothic" panose="020B0502020202020204" pitchFamily="34" charset="0"/>
            </a:endParaRPr>
          </a:p>
          <a:p>
            <a:r>
              <a:rPr lang="fr-FR" sz="3600" dirty="0">
                <a:latin typeface="Century Gothic" panose="020B0502020202020204" pitchFamily="34" charset="0"/>
              </a:rPr>
              <a:t>Etude des patrons de </a:t>
            </a:r>
            <a:r>
              <a:rPr lang="fr-FR" sz="3600" b="1" u="sng" dirty="0">
                <a:latin typeface="Century Gothic" panose="020B0502020202020204" pitchFamily="34" charset="0"/>
              </a:rPr>
              <a:t>dissimilarités</a:t>
            </a:r>
            <a:r>
              <a:rPr lang="fr-FR" sz="3600" dirty="0">
                <a:latin typeface="Century Gothic" panose="020B0502020202020204" pitchFamily="34" charset="0"/>
              </a:rPr>
              <a:t> entre individus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  <a:p>
            <a:endParaRPr lang="fr-FR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9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9803A1-55A1-42A0-06BD-311AA2B2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92" t="22928"/>
          <a:stretch>
            <a:fillRect/>
          </a:stretch>
        </p:blipFill>
        <p:spPr bwMode="auto">
          <a:xfrm>
            <a:off x="312934" y="434005"/>
            <a:ext cx="5375545" cy="48160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A4DFD6F-6418-1160-E026-79A07AAD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23" y="814709"/>
            <a:ext cx="47625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E0966A6-C1CA-73B5-C693-F259428FFADF}"/>
              </a:ext>
            </a:extLst>
          </p:cNvPr>
          <p:cNvSpPr txBox="1"/>
          <p:nvPr/>
        </p:nvSpPr>
        <p:spPr>
          <a:xfrm>
            <a:off x="12006" y="5720125"/>
            <a:ext cx="1135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Century Gothic" panose="020B0502020202020204" pitchFamily="34" charset="0"/>
              </a:rPr>
              <a:t>Dissimilarités = relations</a:t>
            </a:r>
            <a:endParaRPr lang="fr-FR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0557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684</Words>
  <Application>Microsoft Office PowerPoint</Application>
  <PresentationFormat>Grand écran</PresentationFormat>
  <Paragraphs>107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Century Gothic</vt:lpstr>
      <vt:lpstr>Century Schoolbook</vt:lpstr>
      <vt:lpstr>Thème Office</vt:lpstr>
      <vt:lpstr>Exploration de données par les analyses multivariées : analyses multi-tables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de données par les analyses multivariées : analyses multi-tables</dc:title>
  <dc:creator>Jean-Yves Barnagaud</dc:creator>
  <cp:lastModifiedBy>Jean-Yves Barnagaud</cp:lastModifiedBy>
  <cp:revision>45</cp:revision>
  <dcterms:created xsi:type="dcterms:W3CDTF">2023-02-28T18:36:34Z</dcterms:created>
  <dcterms:modified xsi:type="dcterms:W3CDTF">2023-03-19T15:41:12Z</dcterms:modified>
</cp:coreProperties>
</file>